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4"/>
  </p:notesMasterIdLst>
  <p:sldIdLst>
    <p:sldId id="310" r:id="rId2"/>
    <p:sldId id="257" r:id="rId3"/>
    <p:sldId id="258" r:id="rId4"/>
    <p:sldId id="302" r:id="rId5"/>
    <p:sldId id="270" r:id="rId6"/>
    <p:sldId id="271" r:id="rId7"/>
    <p:sldId id="311" r:id="rId8"/>
    <p:sldId id="312" r:id="rId9"/>
    <p:sldId id="273" r:id="rId10"/>
    <p:sldId id="300" r:id="rId11"/>
    <p:sldId id="301" r:id="rId12"/>
    <p:sldId id="281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mbria Math" panose="02040503050406030204" pitchFamily="18" charset="0"/>
      <p:regular r:id="rId21"/>
    </p:embeddedFont>
    <p:embeddedFont>
      <p:font typeface="UTM Swiss 721 Black Condensed" panose="020B0604020202020204" charset="0"/>
      <p:regular r:id="rId22"/>
    </p:embeddedFont>
    <p:embeddedFont>
      <p:font typeface="UTM Swiss Condensed" panose="02000500000000000000" charset="0"/>
      <p:regular r:id="rId23"/>
      <p:bold r:id="rId24"/>
    </p:embeddedFont>
  </p:embeddedFontLst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9F9F9"/>
    <a:srgbClr val="9CBEF1"/>
    <a:srgbClr val="F9FBED"/>
    <a:srgbClr val="D60093"/>
    <a:srgbClr val="C55A11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CE128D-DD7F-4B1F-825F-7EC99ADB037C}" v="175" dt="2021-04-15T14:34:14.505"/>
    <p1510:client id="{1720B654-56FB-495D-8010-CC31066D36D7}" v="1" dt="2021-04-16T00:46:47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7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A03FC-9481-47E4-B17D-AA823BC65FD3}" type="datetimeFigureOut">
              <a:rPr lang="vi-VN" smtClean="0"/>
              <a:t>23/04/2021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8D951-303B-4F98-90F2-FD2E040BEA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335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1075-DF17-4AAA-9A7D-F8B846E4CD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79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5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5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1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0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5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064-BBDD-4E6D-BCCC-EF50E557D6C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F1064-BBDD-4E6D-BCCC-EF50E557D6C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D97F7-D970-4083-B2A2-F70FD0B15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23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6.png"/><Relationship Id="rId25" Type="http://schemas.openxmlformats.org/officeDocument/2006/relationships/image" Target="../media/image12.png"/><Relationship Id="rId2" Type="http://schemas.openxmlformats.org/officeDocument/2006/relationships/image" Target="../media/image4.jp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24" Type="http://schemas.microsoft.com/office/2007/relationships/hdphoto" Target="../media/hdphoto1.wdp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8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7.png"/><Relationship Id="rId27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4.jp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1C9F60-309D-47FC-84E4-11D3182382D6}"/>
              </a:ext>
            </a:extLst>
          </p:cNvPr>
          <p:cNvSpPr/>
          <p:nvPr/>
        </p:nvSpPr>
        <p:spPr>
          <a:xfrm>
            <a:off x="-4" y="0"/>
            <a:ext cx="12191999" cy="6858000"/>
          </a:xfrm>
          <a:prstGeom prst="rect">
            <a:avLst/>
          </a:prstGeom>
          <a:blipFill dpi="0" rotWithShape="1">
            <a:blip r:embed="rId2">
              <a:alphaModFix amt="9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5660D-42DA-4FF0-85DA-0DB907201AD9}"/>
              </a:ext>
            </a:extLst>
          </p:cNvPr>
          <p:cNvSpPr/>
          <p:nvPr/>
        </p:nvSpPr>
        <p:spPr>
          <a:xfrm>
            <a:off x="-1" y="2458102"/>
            <a:ext cx="12191999" cy="1939247"/>
          </a:xfrm>
          <a:prstGeom prst="rect">
            <a:avLst/>
          </a:prstGeom>
          <a:solidFill>
            <a:srgbClr val="F9F9F9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23E501-9F16-46C1-97C7-05079808F3F7}"/>
              </a:ext>
            </a:extLst>
          </p:cNvPr>
          <p:cNvSpPr txBox="1">
            <a:spLocks/>
          </p:cNvSpPr>
          <p:nvPr/>
        </p:nvSpPr>
        <p:spPr>
          <a:xfrm>
            <a:off x="-2" y="2014117"/>
            <a:ext cx="11760590" cy="11819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    H</a:t>
            </a:r>
            <a:r>
              <a:rPr lang="vi-VN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ư</a:t>
            </a:r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ớng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dẫn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ghi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hồ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s</a:t>
            </a:r>
            <a:r>
              <a:rPr lang="vi-VN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ơ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dự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thi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sinh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đang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tại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trường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THPT </a:t>
            </a:r>
            <a:r>
              <a:rPr lang="en-US" sz="4800" b="1" dirty="0" err="1">
                <a:solidFill>
                  <a:srgbClr val="FF0000"/>
                </a:solidFill>
                <a:latin typeface="UTM Akashi" panose="02040603050506020204" pitchFamily="18" charset="0"/>
              </a:rPr>
              <a:t>Lắk</a:t>
            </a:r>
            <a:r>
              <a:rPr lang="en-US" sz="4800" b="1" dirty="0">
                <a:solidFill>
                  <a:srgbClr val="FF0000"/>
                </a:solidFill>
                <a:latin typeface="UTM Akashi" panose="02040603050506020204" pitchFamily="18" charset="0"/>
              </a:rPr>
              <a:t>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A96F07-3849-4180-867A-15AC51AF2884}"/>
              </a:ext>
            </a:extLst>
          </p:cNvPr>
          <p:cNvSpPr/>
          <p:nvPr/>
        </p:nvSpPr>
        <p:spPr>
          <a:xfrm>
            <a:off x="3004623" y="3292243"/>
            <a:ext cx="64524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7030A0"/>
                </a:solidFill>
                <a:latin typeface="UTM Kabel KT" panose="02040603050506020204" pitchFamily="18" charset="0"/>
              </a:rPr>
              <a:t>Tốt nghiệp THPT 2021</a:t>
            </a:r>
            <a:endParaRPr lang="vi-VN" sz="5400">
              <a:solidFill>
                <a:srgbClr val="7030A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7BF2C8-E66B-4E8F-A7EE-3867FC95AA04}"/>
              </a:ext>
            </a:extLst>
          </p:cNvPr>
          <p:cNvSpPr/>
          <p:nvPr/>
        </p:nvSpPr>
        <p:spPr>
          <a:xfrm>
            <a:off x="-1" y="2255554"/>
            <a:ext cx="12191999" cy="914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65D6F2-A9F6-45ED-8998-E94AA2DBBC53}"/>
              </a:ext>
            </a:extLst>
          </p:cNvPr>
          <p:cNvSpPr/>
          <p:nvPr/>
        </p:nvSpPr>
        <p:spPr>
          <a:xfrm>
            <a:off x="-3" y="4462737"/>
            <a:ext cx="12191999" cy="914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1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1524000" y="1"/>
            <a:ext cx="9144001" cy="627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524000" y="2367161"/>
            <a:ext cx="9144001" cy="2831570"/>
          </a:xfrm>
          <a:prstGeom prst="rect">
            <a:avLst/>
          </a:prstGeom>
          <a:solidFill>
            <a:srgbClr val="0D0D0D">
              <a:alpha val="72157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75">
              <a:ea typeface="幼圆" panose="020105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2258" y="2557751"/>
            <a:ext cx="45976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spc="492">
                <a:ln w="31750">
                  <a:noFill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  <a:ea typeface="幼圆" panose="02010509060101010101" pitchFamily="49" charset="-122"/>
              </a:rPr>
              <a:t>CHÚC CÁC EM</a:t>
            </a:r>
          </a:p>
          <a:p>
            <a:r>
              <a:rPr lang="en-US" altLang="zh-CN" sz="4400" spc="492">
                <a:ln w="31750">
                  <a:noFill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  <a:ea typeface="幼圆" panose="02010509060101010101" pitchFamily="49" charset="-122"/>
              </a:rPr>
              <a:t>THÀNH CÔNG</a:t>
            </a:r>
            <a:endParaRPr lang="zh-CN" altLang="en-US" sz="4400" spc="492" dirty="0">
              <a:ln w="31750">
                <a:noFill/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Akashi" panose="02040603050506020204" pitchFamily="18" charset="0"/>
              <a:ea typeface="幼圆" panose="02010509060101010101" pitchFamily="49" charset="-122"/>
            </a:endParaRPr>
          </a:p>
        </p:txBody>
      </p:sp>
      <p:pic>
        <p:nvPicPr>
          <p:cNvPr id="1030" name="Picture 6" descr="F: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9855" r="12384" b="42819"/>
          <a:stretch/>
        </p:blipFill>
        <p:spPr bwMode="auto">
          <a:xfrm>
            <a:off x="8982794" y="1128349"/>
            <a:ext cx="1950472" cy="176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259031" y="5078922"/>
            <a:ext cx="9527161" cy="1661335"/>
            <a:chOff x="-323438" y="5434260"/>
            <a:chExt cx="11629422" cy="2027925"/>
          </a:xfrm>
        </p:grpSpPr>
        <p:sp>
          <p:nvSpPr>
            <p:cNvPr id="9" name="弧形 8"/>
            <p:cNvSpPr/>
            <p:nvPr/>
          </p:nvSpPr>
          <p:spPr>
            <a:xfrm>
              <a:off x="-323438" y="5633353"/>
              <a:ext cx="1511806" cy="1531332"/>
            </a:xfrm>
            <a:prstGeom prst="arc">
              <a:avLst>
                <a:gd name="adj1" fmla="val 14157981"/>
                <a:gd name="adj2" fmla="val 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10" name="弧形 9"/>
            <p:cNvSpPr/>
            <p:nvPr/>
          </p:nvSpPr>
          <p:spPr>
            <a:xfrm rot="19595165">
              <a:off x="992957" y="6332777"/>
              <a:ext cx="914400" cy="914400"/>
            </a:xfrm>
            <a:prstGeom prst="arc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 rot="16200000">
              <a:off x="1823419" y="6072990"/>
              <a:ext cx="914400" cy="914400"/>
            </a:xfrm>
            <a:prstGeom prst="arc">
              <a:avLst>
                <a:gd name="adj1" fmla="val 16200000"/>
                <a:gd name="adj2" fmla="val 5683433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19" name="弧形 18"/>
            <p:cNvSpPr/>
            <p:nvPr/>
          </p:nvSpPr>
          <p:spPr>
            <a:xfrm rot="18853990">
              <a:off x="2624975" y="6429477"/>
              <a:ext cx="914400" cy="914400"/>
            </a:xfrm>
            <a:prstGeom prst="arc">
              <a:avLst>
                <a:gd name="adj1" fmla="val 16200000"/>
                <a:gd name="adj2" fmla="val 1343226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 rot="18853990">
              <a:off x="3362290" y="6547785"/>
              <a:ext cx="914400" cy="914400"/>
            </a:xfrm>
            <a:prstGeom prst="arc">
              <a:avLst>
                <a:gd name="adj1" fmla="val 16200000"/>
                <a:gd name="adj2" fmla="val 2075701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1" name="弧形 20"/>
            <p:cNvSpPr/>
            <p:nvPr/>
          </p:nvSpPr>
          <p:spPr>
            <a:xfrm rot="18853990">
              <a:off x="4033512" y="6288563"/>
              <a:ext cx="914400" cy="914400"/>
            </a:xfrm>
            <a:prstGeom prst="arc">
              <a:avLst>
                <a:gd name="adj1" fmla="val 14309642"/>
                <a:gd name="adj2" fmla="val 2075701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2" name="弧形 21"/>
            <p:cNvSpPr/>
            <p:nvPr/>
          </p:nvSpPr>
          <p:spPr>
            <a:xfrm rot="19637834">
              <a:off x="4568547" y="6247534"/>
              <a:ext cx="914400" cy="914400"/>
            </a:xfrm>
            <a:prstGeom prst="arc">
              <a:avLst>
                <a:gd name="adj1" fmla="val 15618427"/>
                <a:gd name="adj2" fmla="val 826176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3" name="弧形 22"/>
            <p:cNvSpPr/>
            <p:nvPr/>
          </p:nvSpPr>
          <p:spPr>
            <a:xfrm rot="19637834">
              <a:off x="5284000" y="6435781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4" name="弧形 23"/>
            <p:cNvSpPr/>
            <p:nvPr/>
          </p:nvSpPr>
          <p:spPr>
            <a:xfrm rot="17916478">
              <a:off x="6103994" y="6354396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 rot="18978366">
              <a:off x="6717746" y="6253948"/>
              <a:ext cx="914400" cy="914400"/>
            </a:xfrm>
            <a:prstGeom prst="arc">
              <a:avLst>
                <a:gd name="adj1" fmla="val 15618427"/>
                <a:gd name="adj2" fmla="val 31229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20937424">
              <a:off x="7232566" y="6394773"/>
              <a:ext cx="914400" cy="914400"/>
            </a:xfrm>
            <a:prstGeom prst="arc">
              <a:avLst>
                <a:gd name="adj1" fmla="val 15618427"/>
                <a:gd name="adj2" fmla="val 1986764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18321363">
              <a:off x="7970195" y="6287956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8" name="弧形 27"/>
            <p:cNvSpPr/>
            <p:nvPr/>
          </p:nvSpPr>
          <p:spPr>
            <a:xfrm rot="16775364">
              <a:off x="8845153" y="6108502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 rot="16775364">
              <a:off x="9611071" y="5760037"/>
              <a:ext cx="914400" cy="914400"/>
            </a:xfrm>
            <a:prstGeom prst="arc">
              <a:avLst>
                <a:gd name="adj1" fmla="val 15618427"/>
                <a:gd name="adj2" fmla="val 2107195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rot="16775364">
              <a:off x="10391584" y="5434260"/>
              <a:ext cx="914400" cy="914400"/>
            </a:xfrm>
            <a:prstGeom prst="arc">
              <a:avLst>
                <a:gd name="adj1" fmla="val 15618427"/>
                <a:gd name="adj2" fmla="val 2139603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75">
                <a:ea typeface="幼圆" panose="02010509060101010101" pitchFamily="49" charset="-122"/>
              </a:endParaRPr>
            </a:p>
          </p:txBody>
        </p:sp>
      </p:grpSp>
      <p:pic>
        <p:nvPicPr>
          <p:cNvPr id="32" name="Picture 2" descr="F:\未标题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>
            <a:off x="1966627" y="1364314"/>
            <a:ext cx="3317755" cy="44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390955" y="3874393"/>
            <a:ext cx="2682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spc="492">
                <a:ln w="31750">
                  <a:noFill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Love You</a:t>
            </a:r>
            <a:endParaRPr lang="zh-CN" altLang="en-US" sz="2000" b="1" spc="492" dirty="0">
              <a:ln w="31750">
                <a:noFill/>
              </a:ln>
              <a:solidFill>
                <a:srgbClr val="FFC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5279609" y="4089480"/>
            <a:ext cx="104780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9099618" y="4089480"/>
            <a:ext cx="104780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形标注 34"/>
          <p:cNvSpPr/>
          <p:nvPr/>
        </p:nvSpPr>
        <p:spPr>
          <a:xfrm>
            <a:off x="7157840" y="1010367"/>
            <a:ext cx="1698493" cy="766884"/>
          </a:xfrm>
          <a:prstGeom prst="wedgeEllipseCallout">
            <a:avLst>
              <a:gd name="adj1" fmla="val 59992"/>
              <a:gd name="adj2" fmla="val 45421"/>
            </a:avLst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75">
              <a:ea typeface="幼圆" panose="020105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2982" y="1110070"/>
            <a:ext cx="1463862" cy="546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75" b="1">
                <a:solidFill>
                  <a:schemeClr val="bg1"/>
                </a:solidFill>
                <a:latin typeface="UTM Swiss Condensed" panose="02000500000000000000" pitchFamily="2" charset="0"/>
                <a:ea typeface="幼圆" panose="02010509060101010101" pitchFamily="49" charset="-122"/>
              </a:rPr>
              <a:t>Ai cũng có quyền</a:t>
            </a:r>
          </a:p>
          <a:p>
            <a:pPr algn="ctr"/>
            <a:r>
              <a:rPr lang="en-US" altLang="zh-CN" sz="1475" b="1">
                <a:solidFill>
                  <a:schemeClr val="bg1"/>
                </a:solidFill>
                <a:latin typeface="UTM Swiss Condensed" panose="02000500000000000000" pitchFamily="2" charset="0"/>
                <a:ea typeface="幼圆" panose="02010509060101010101" pitchFamily="49" charset="-122"/>
              </a:rPr>
              <a:t>được ước mơ!</a:t>
            </a:r>
            <a:endParaRPr lang="zh-CN" altLang="en-US" sz="1638" b="1" dirty="0">
              <a:solidFill>
                <a:schemeClr val="bg1"/>
              </a:solidFill>
              <a:latin typeface="UTM Swiss Condensed" panose="02000500000000000000" pitchFamily="2" charset="0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0994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600" advClick="0" advTm="8000">
        <p15:prstTrans prst="origami"/>
      </p:transition>
    </mc:Choice>
    <mc:Fallback xmlns="">
      <p:transition spd="slow" advClick="0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Ã©sultat de recherche d'images pour &quot;tay xÃ¡ch nÃ¡ch mang&quot;">
            <a:extLst>
              <a:ext uri="{FF2B5EF4-FFF2-40B4-BE49-F238E27FC236}">
                <a16:creationId xmlns:a16="http://schemas.microsoft.com/office/drawing/2014/main" id="{CF581493-DF60-4F67-B606-3380E8369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99" y="2699723"/>
            <a:ext cx="5581650" cy="383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3CBED40-AE81-4F62-AEB0-FFCAFDB9B89E}"/>
              </a:ext>
            </a:extLst>
          </p:cNvPr>
          <p:cNvSpPr txBox="1">
            <a:spLocks/>
          </p:cNvSpPr>
          <p:nvPr/>
        </p:nvSpPr>
        <p:spPr>
          <a:xfrm>
            <a:off x="2232522" y="208531"/>
            <a:ext cx="7364003" cy="697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F0000"/>
                </a:solidFill>
                <a:latin typeface="UTM Akashi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LÚC ĐI THI </a:t>
            </a:r>
            <a:r>
              <a:rPr lang="en-US" b="1">
                <a:solidFill>
                  <a:srgbClr val="0000CC"/>
                </a:solidFill>
                <a:latin typeface="UTM Akashi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CẦN MANG GÌ?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B5ACEF-C66D-46B3-9146-29ABCC56A700}"/>
              </a:ext>
            </a:extLst>
          </p:cNvPr>
          <p:cNvSpPr/>
          <p:nvPr/>
        </p:nvSpPr>
        <p:spPr>
          <a:xfrm>
            <a:off x="3455626" y="1090250"/>
            <a:ext cx="477672" cy="477672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Swiss 721 Black Condensed" panose="02000500000000000000" pitchFamily="2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6320A-8FBE-4DAA-ACDC-2F4A0CE3DC3B}"/>
              </a:ext>
            </a:extLst>
          </p:cNvPr>
          <p:cNvSpPr txBox="1"/>
          <p:nvPr/>
        </p:nvSpPr>
        <p:spPr>
          <a:xfrm>
            <a:off x="3933297" y="1022142"/>
            <a:ext cx="5150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Chứng minh nhân dân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F2DAAA-3E15-4CB4-B5E6-32948A775F1F}"/>
              </a:ext>
            </a:extLst>
          </p:cNvPr>
          <p:cNvSpPr/>
          <p:nvPr/>
        </p:nvSpPr>
        <p:spPr>
          <a:xfrm>
            <a:off x="3460335" y="1900335"/>
            <a:ext cx="477672" cy="477672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Swiss 721 Black Condensed" panose="02000500000000000000" pitchFamily="2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360A8-3C29-41CB-B3EA-B7493517B6AA}"/>
              </a:ext>
            </a:extLst>
          </p:cNvPr>
          <p:cNvSpPr txBox="1"/>
          <p:nvPr/>
        </p:nvSpPr>
        <p:spPr>
          <a:xfrm>
            <a:off x="3933298" y="1759589"/>
            <a:ext cx="3112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Phiếu số 2</a:t>
            </a:r>
          </a:p>
        </p:txBody>
      </p:sp>
      <p:pic>
        <p:nvPicPr>
          <p:cNvPr id="10" name="Picture 9" descr="Bicycle Dude">
            <a:extLst>
              <a:ext uri="{FF2B5EF4-FFF2-40B4-BE49-F238E27FC236}">
                <a16:creationId xmlns:a16="http://schemas.microsoft.com/office/drawing/2014/main" id="{2C5B6925-3370-489A-B3E3-7CB373424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3" y="-298696"/>
            <a:ext cx="2545644" cy="254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6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5451" y="294565"/>
            <a:ext cx="7082995" cy="697487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2E75B6"/>
                </a:solidFill>
                <a:latin typeface="UTM Akashi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GIẤY TỜ KÈM THEO HỒ SƠ</a:t>
            </a:r>
          </a:p>
        </p:txBody>
      </p:sp>
      <p:sp>
        <p:nvSpPr>
          <p:cNvPr id="4" name="Oval 3"/>
          <p:cNvSpPr/>
          <p:nvPr/>
        </p:nvSpPr>
        <p:spPr>
          <a:xfrm>
            <a:off x="749995" y="1478080"/>
            <a:ext cx="477672" cy="477672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UTM Swiss 721 Black Condensed" panose="02000500000000000000" pitchFamily="2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3263" y="1332691"/>
            <a:ext cx="9350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Photo</a:t>
            </a:r>
            <a:r>
              <a:rPr lang="en-US" sz="3600" b="1"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giấy CMND cả 2 mặt </a:t>
            </a:r>
            <a:r>
              <a:rPr lang="en-US" sz="3600" b="1"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lên </a:t>
            </a:r>
            <a:r>
              <a:rPr lang="en-US" sz="36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một mặt A4</a:t>
            </a:r>
            <a:r>
              <a:rPr lang="en-US" sz="3600" b="1"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>
                <a:solidFill>
                  <a:srgbClr val="00206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cắt đi phần trắng thừa.</a:t>
            </a:r>
          </a:p>
        </p:txBody>
      </p:sp>
      <p:sp>
        <p:nvSpPr>
          <p:cNvPr id="6" name="Oval 5"/>
          <p:cNvSpPr/>
          <p:nvPr/>
        </p:nvSpPr>
        <p:spPr>
          <a:xfrm>
            <a:off x="749995" y="2849339"/>
            <a:ext cx="477672" cy="477672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UTM Swiss 721 Black Condensed" panose="02000500000000000000" pitchFamily="2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3263" y="2583695"/>
            <a:ext cx="10914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 ảnh 4x6 </a:t>
            </a:r>
            <a:r>
              <a:rPr lang="en-US" sz="3600" b="1">
                <a:solidFill>
                  <a:srgbClr val="00206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dán trực tiếp lên túi hồ sơ</a:t>
            </a:r>
          </a:p>
          <a:p>
            <a:r>
              <a:rPr lang="en-US" sz="3600" b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2 ảnh 4x6</a:t>
            </a:r>
            <a:r>
              <a:rPr lang="en-US" sz="3600" b="1">
                <a:solidFill>
                  <a:srgbClr val="00206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ghi rõ họ tên, ngày sinh bỏ vào 2 phong bì nhỏ.</a:t>
            </a:r>
          </a:p>
        </p:txBody>
      </p:sp>
      <p:sp>
        <p:nvSpPr>
          <p:cNvPr id="10" name="Oval 9"/>
          <p:cNvSpPr/>
          <p:nvPr/>
        </p:nvSpPr>
        <p:spPr>
          <a:xfrm>
            <a:off x="749995" y="4161776"/>
            <a:ext cx="477672" cy="477672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UTM Swiss 721 Black Condensed" panose="02000500000000000000" pitchFamily="2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3262" y="4077446"/>
            <a:ext cx="9350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HS </a:t>
            </a:r>
            <a:r>
              <a:rPr lang="en-US" sz="3600" b="1" dirty="0" err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DTTS </a:t>
            </a:r>
            <a:r>
              <a:rPr lang="en-US" sz="3600" b="1" dirty="0">
                <a:solidFill>
                  <a:srgbClr val="D60093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3600" b="1" dirty="0" err="1">
                <a:solidFill>
                  <a:srgbClr val="D60093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thi</a:t>
            </a:r>
            <a:r>
              <a:rPr lang="en-US" sz="3600" b="1" dirty="0">
                <a:solidFill>
                  <a:srgbClr val="D60093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ĐH, CĐ: </a:t>
            </a:r>
          </a:p>
          <a:p>
            <a:r>
              <a:rPr lang="en-US" sz="3600" b="1" dirty="0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giấy</a:t>
            </a:r>
            <a:r>
              <a:rPr lang="en-US" sz="3600" b="1" dirty="0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3600" b="1" dirty="0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sổ</a:t>
            </a:r>
            <a:r>
              <a:rPr lang="en-US" sz="3600" b="1" dirty="0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hộ</a:t>
            </a:r>
            <a:r>
              <a:rPr lang="en-US" sz="3600" b="1" dirty="0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khẩu</a:t>
            </a:r>
            <a:r>
              <a:rPr lang="en-US" sz="3600" b="1" dirty="0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(photo).</a:t>
            </a:r>
          </a:p>
        </p:txBody>
      </p:sp>
      <p:pic>
        <p:nvPicPr>
          <p:cNvPr id="18" name="Graphic 17" descr="Checklist">
            <a:extLst>
              <a:ext uri="{FF2B5EF4-FFF2-40B4-BE49-F238E27FC236}">
                <a16:creationId xmlns:a16="http://schemas.microsoft.com/office/drawing/2014/main" id="{AB9045D5-E277-4240-9A7E-22D1D4B14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7987" y="194241"/>
            <a:ext cx="914400" cy="914400"/>
          </a:xfrm>
          <a:prstGeom prst="rect">
            <a:avLst/>
          </a:prstGeom>
        </p:spPr>
      </p:pic>
      <p:pic>
        <p:nvPicPr>
          <p:cNvPr id="6146" name="Picture 2" descr="RÃ©sultat de recherche d'images pour &quot;photo cmnd 2 máº·t&quot;">
            <a:extLst>
              <a:ext uri="{FF2B5EF4-FFF2-40B4-BE49-F238E27FC236}">
                <a16:creationId xmlns:a16="http://schemas.microsoft.com/office/drawing/2014/main" id="{5E20D7DE-57AC-449D-954D-411FAC728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026" y="2238019"/>
            <a:ext cx="7837420" cy="238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66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DA64B66-FB41-4283-BA6C-E843034318B5}"/>
              </a:ext>
            </a:extLst>
          </p:cNvPr>
          <p:cNvSpPr/>
          <p:nvPr/>
        </p:nvSpPr>
        <p:spPr>
          <a:xfrm>
            <a:off x="1524000" y="0"/>
            <a:ext cx="9144000" cy="1504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1682750" y="128034"/>
            <a:ext cx="88265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HƯỚNG DẪN VIẾT HỒ SƠ ĐĂNG KÝ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 TỐT NGHIỆP THPT NĂM 2021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4979" y="1728639"/>
            <a:ext cx="450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Phiếu đăng kí (nộp Sở)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2803" y="2777075"/>
            <a:ext cx="3968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3600" b="1" dirty="0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  <a:p>
            <a:r>
              <a:rPr lang="en-US" sz="3600" b="1" dirty="0" err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3600" b="1" dirty="0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E9A666-D83A-4A8B-BD0C-34A08CACB88D}"/>
              </a:ext>
            </a:extLst>
          </p:cNvPr>
          <p:cNvGrpSpPr/>
          <p:nvPr/>
        </p:nvGrpSpPr>
        <p:grpSpPr>
          <a:xfrm>
            <a:off x="1312575" y="1632297"/>
            <a:ext cx="3502099" cy="3438028"/>
            <a:chOff x="-483563" y="1504264"/>
            <a:chExt cx="3502099" cy="3438028"/>
          </a:xfrm>
        </p:grpSpPr>
        <p:pic>
          <p:nvPicPr>
            <p:cNvPr id="3" name="Graphic 2" descr="Closed book">
              <a:extLst>
                <a:ext uri="{FF2B5EF4-FFF2-40B4-BE49-F238E27FC236}">
                  <a16:creationId xmlns:a16="http://schemas.microsoft.com/office/drawing/2014/main" id="{CA65F2E4-0697-4019-B3FA-147364FF1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483563" y="1504264"/>
              <a:ext cx="3502099" cy="343802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EAEA49-B484-41E8-BEFE-EA3F2170086D}"/>
                </a:ext>
              </a:extLst>
            </p:cNvPr>
            <p:cNvSpPr txBox="1"/>
            <p:nvPr/>
          </p:nvSpPr>
          <p:spPr>
            <a:xfrm>
              <a:off x="862536" y="1954548"/>
              <a:ext cx="1516280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FF00"/>
                  </a:solidFill>
                  <a:latin typeface="UTM Swiss Condensed" panose="02000500000000000000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HỒ SƠ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750765E4-7E57-46B3-952C-4316D35EE0F4}"/>
              </a:ext>
            </a:extLst>
          </p:cNvPr>
          <p:cNvSpPr/>
          <p:nvPr/>
        </p:nvSpPr>
        <p:spPr>
          <a:xfrm>
            <a:off x="4522914" y="1805584"/>
            <a:ext cx="492443" cy="492443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Swiss 721 Black Condensed" panose="02000500000000000000" pitchFamily="2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B2953D6-34F7-4DEC-A454-42E7F4EF015E}"/>
              </a:ext>
            </a:extLst>
          </p:cNvPr>
          <p:cNvSpPr/>
          <p:nvPr/>
        </p:nvSpPr>
        <p:spPr>
          <a:xfrm>
            <a:off x="4568453" y="3156001"/>
            <a:ext cx="492443" cy="492443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Swiss 721 Black Condensed" panose="02000500000000000000" pitchFamily="2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93F0E2-EB10-456F-A74A-98852E050F0A}"/>
              </a:ext>
            </a:extLst>
          </p:cNvPr>
          <p:cNvSpPr/>
          <p:nvPr/>
        </p:nvSpPr>
        <p:spPr>
          <a:xfrm>
            <a:off x="4522914" y="4352532"/>
            <a:ext cx="492443" cy="492443"/>
          </a:xfrm>
          <a:prstGeom prst="ellipse">
            <a:avLst/>
          </a:prstGeom>
          <a:gradFill flip="none" rotWithShape="1">
            <a:gsLst>
              <a:gs pos="61000">
                <a:srgbClr val="006DC5"/>
              </a:gs>
              <a:gs pos="11000">
                <a:srgbClr val="0473C5">
                  <a:shade val="30000"/>
                  <a:satMod val="115000"/>
                </a:srgbClr>
              </a:gs>
              <a:gs pos="38000">
                <a:srgbClr val="0473C5">
                  <a:shade val="67500"/>
                  <a:satMod val="115000"/>
                </a:srgbClr>
              </a:gs>
              <a:gs pos="71000">
                <a:srgbClr val="0473C5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Swiss 721 Black Condensed" panose="02000500000000000000" pitchFamily="2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1507C0-5832-469B-AE45-6B720E5B6577}"/>
              </a:ext>
            </a:extLst>
          </p:cNvPr>
          <p:cNvSpPr txBox="1"/>
          <p:nvPr/>
        </p:nvSpPr>
        <p:spPr>
          <a:xfrm>
            <a:off x="5060896" y="4183255"/>
            <a:ext cx="5309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Phiếu xét công nhận TN</a:t>
            </a:r>
          </a:p>
          <a:p>
            <a:r>
              <a:rPr lang="en-US" sz="40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(trường giữ)</a:t>
            </a:r>
          </a:p>
        </p:txBody>
      </p:sp>
    </p:spTree>
    <p:extLst>
      <p:ext uri="{BB962C8B-B14F-4D97-AF65-F5344CB8AC3E}">
        <p14:creationId xmlns:p14="http://schemas.microsoft.com/office/powerpoint/2010/main" val="2411316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 invX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6" grpId="0"/>
          <p:bldP spid="18" grpId="0" animBg="1"/>
          <p:bldP spid="20" grpId="0" animBg="1"/>
          <p:bldP spid="21" grpId="0" animBg="1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6" grpId="0"/>
          <p:bldP spid="18" grpId="0" animBg="1"/>
          <p:bldP spid="20" grpId="0" animBg="1"/>
          <p:bldP spid="21" grpId="0" animBg="1"/>
          <p:bldP spid="2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Diagram&#10;&#10;Description automatically generated with low confidence">
            <a:extLst>
              <a:ext uri="{FF2B5EF4-FFF2-40B4-BE49-F238E27FC236}">
                <a16:creationId xmlns:a16="http://schemas.microsoft.com/office/drawing/2014/main" id="{1A5587FA-662D-4CBC-94F6-5DF07AF3D7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11"/>
          <a:stretch/>
        </p:blipFill>
        <p:spPr>
          <a:xfrm>
            <a:off x="-3309" y="90405"/>
            <a:ext cx="12010905" cy="612666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958192" y="4731159"/>
            <a:ext cx="780544" cy="495504"/>
            <a:chOff x="2846998" y="2739938"/>
            <a:chExt cx="780544" cy="4955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846998" y="2742999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6998" y="2742999"/>
                  <a:ext cx="463640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163902" y="2739938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902" y="2739938"/>
                  <a:ext cx="463640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087501" y="5145550"/>
            <a:ext cx="777404" cy="461665"/>
            <a:chOff x="1678668" y="3624622"/>
            <a:chExt cx="777404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678668" y="3624622"/>
                  <a:ext cx="4636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668" y="3624622"/>
                  <a:ext cx="463640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992432" y="3624622"/>
                  <a:ext cx="4636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2432" y="3624622"/>
                  <a:ext cx="463640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>
          <a:xfrm>
            <a:off x="2265103" y="3502271"/>
            <a:ext cx="2155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HỨA THI ĐẬU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551130" y="4731159"/>
            <a:ext cx="753554" cy="494601"/>
            <a:chOff x="2204705" y="2774755"/>
            <a:chExt cx="753554" cy="4946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204705" y="2774755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4705" y="2774755"/>
                  <a:ext cx="463640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494619" y="2776913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4619" y="2776913"/>
                  <a:ext cx="463640" cy="492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107964" y="4731159"/>
            <a:ext cx="749706" cy="492443"/>
            <a:chOff x="1550703" y="2299901"/>
            <a:chExt cx="749706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550703" y="2299901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703" y="2299901"/>
                  <a:ext cx="463640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836769" y="2299901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769" y="2299901"/>
                  <a:ext cx="463640" cy="49244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9702413" y="4722687"/>
            <a:ext cx="730560" cy="503072"/>
            <a:chOff x="1677307" y="2799053"/>
            <a:chExt cx="730560" cy="503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677307" y="2799053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7307" y="2799053"/>
                  <a:ext cx="463640" cy="4924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944227" y="2809682"/>
                  <a:ext cx="46364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sz="2600" b="1">
                    <a:solidFill>
                      <a:srgbClr val="0000CC"/>
                    </a:solidFill>
                    <a:latin typeface="UTM Swiss Condensed" panose="02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227" y="2809682"/>
                  <a:ext cx="463640" cy="49244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278852" y="4722687"/>
                <a:ext cx="4636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6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852" y="4722687"/>
                <a:ext cx="463640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828341" y="3373531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341" y="3373531"/>
                <a:ext cx="463640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94099" y="5135585"/>
                <a:ext cx="418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4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099" y="5135585"/>
                <a:ext cx="418124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73404" y="5131680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404" y="5131680"/>
                <a:ext cx="463640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084633" y="5130588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633" y="5130588"/>
                <a:ext cx="463640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28085" y="5130587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085" y="5130587"/>
                <a:ext cx="463640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971471" y="3733103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4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471" y="3733103"/>
                <a:ext cx="463640" cy="461665"/>
              </a:xfrm>
              <a:prstGeom prst="rect">
                <a:avLst/>
              </a:prstGeom>
              <a:blipFill>
                <a:blip r:embed="rId19"/>
                <a:stretch>
                  <a:fillRect l="-3947" r="-7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088207" y="3733939"/>
                <a:ext cx="8769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24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207" y="3733939"/>
                <a:ext cx="876979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9386462" y="3711747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462" y="3711747"/>
                <a:ext cx="463640" cy="461665"/>
              </a:xfrm>
              <a:prstGeom prst="rect">
                <a:avLst/>
              </a:prstGeom>
              <a:blipFill>
                <a:blip r:embed="rId21"/>
                <a:stretch>
                  <a:fillRect l="-3947" r="-7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4684601" y="4279566"/>
            <a:ext cx="15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Đắk</a:t>
            </a:r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Lắk</a:t>
            </a:r>
            <a:endParaRPr lang="en-US" b="1" dirty="0">
              <a:solidFill>
                <a:srgbClr val="0000CC"/>
              </a:solidFill>
              <a:latin typeface="UTM Swiss Condensed" panose="02000500000000000000" pitchFamily="2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91367" y="4245355"/>
            <a:ext cx="65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endParaRPr lang="en-US" b="1" dirty="0">
              <a:solidFill>
                <a:srgbClr val="0000CC"/>
              </a:solidFill>
              <a:latin typeface="UTM Swiss Condensed" panose="02000500000000000000" pitchFamily="2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66839" y="-45933"/>
            <a:ext cx="4441371" cy="492443"/>
          </a:xfrm>
          <a:prstGeom prst="rect">
            <a:avLst/>
          </a:prstGeom>
          <a:blipFill>
            <a:blip r:embed="rId2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BÚT BI XANH</a:t>
            </a:r>
            <a:r>
              <a:rPr lang="en-US" sz="2600" b="1">
                <a:solidFill>
                  <a:srgbClr val="FFFF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KHÔNG TẨY XÓA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2A41976-AD02-4DAC-8E44-60224DC861FD}"/>
              </a:ext>
            </a:extLst>
          </p:cNvPr>
          <p:cNvSpPr txBox="1"/>
          <p:nvPr/>
        </p:nvSpPr>
        <p:spPr>
          <a:xfrm>
            <a:off x="3519342" y="5630925"/>
            <a:ext cx="3931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Liên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Sơn</a:t>
            </a:r>
            <a:endParaRPr lang="en-US" sz="2000" b="1" dirty="0">
              <a:solidFill>
                <a:srgbClr val="0000CC"/>
              </a:solidFill>
              <a:latin typeface="UTM Swiss Condensed" panose="02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1" name="Picture 70" descr="Image result for dáº¥u x">
            <a:extLst>
              <a:ext uri="{FF2B5EF4-FFF2-40B4-BE49-F238E27FC236}">
                <a16:creationId xmlns:a16="http://schemas.microsoft.com/office/drawing/2014/main" id="{B9E36ABC-F47D-4AD8-A82B-7488B394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91" y="5939158"/>
            <a:ext cx="277910" cy="27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incorrect icon">
            <a:extLst>
              <a:ext uri="{FF2B5EF4-FFF2-40B4-BE49-F238E27FC236}">
                <a16:creationId xmlns:a16="http://schemas.microsoft.com/office/drawing/2014/main" id="{CC13B857-51BB-4035-B316-BD04A4255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739" y="1311005"/>
            <a:ext cx="824308" cy="82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Image result for dáº¥u x">
            <a:extLst>
              <a:ext uri="{FF2B5EF4-FFF2-40B4-BE49-F238E27FC236}">
                <a16:creationId xmlns:a16="http://schemas.microsoft.com/office/drawing/2014/main" id="{D52D769E-C4B6-4202-8B1A-7207013C2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70" y="5977279"/>
            <a:ext cx="221013" cy="2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9C63B5E-75C2-491E-BE08-798164A81AC3}"/>
              </a:ext>
            </a:extLst>
          </p:cNvPr>
          <p:cNvSpPr txBox="1"/>
          <p:nvPr/>
        </p:nvSpPr>
        <p:spPr>
          <a:xfrm>
            <a:off x="3937044" y="877116"/>
            <a:ext cx="46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C76884-058B-46ED-A335-E72378012C4A}"/>
              </a:ext>
            </a:extLst>
          </p:cNvPr>
          <p:cNvSpPr txBox="1"/>
          <p:nvPr/>
        </p:nvSpPr>
        <p:spPr>
          <a:xfrm>
            <a:off x="4220961" y="890084"/>
            <a:ext cx="46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UTM Swiss Condensed" panose="020005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951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3" grpId="0" animBg="1"/>
      <p:bldP spid="24" grpId="0"/>
      <p:bldP spid="25" grpId="0"/>
      <p:bldP spid="51" grpId="0"/>
      <p:bldP spid="52" grpId="0"/>
      <p:bldP spid="54" grpId="0"/>
      <p:bldP spid="55" grpId="0"/>
      <p:bldP spid="56" grpId="0"/>
      <p:bldP spid="57" grpId="0" animBg="1"/>
      <p:bldP spid="58" grpId="0" animBg="1"/>
      <p:bldP spid="60" grpId="0" animBg="1"/>
      <p:bldP spid="69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Diagram&#10;&#10;Description automatically generated with low confidence">
            <a:extLst>
              <a:ext uri="{FF2B5EF4-FFF2-40B4-BE49-F238E27FC236}">
                <a16:creationId xmlns:a16="http://schemas.microsoft.com/office/drawing/2014/main" id="{A5EAC2C6-545B-46CA-908E-5F69C9983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" t="32691" r="9681" b="54256"/>
          <a:stretch/>
        </p:blipFill>
        <p:spPr>
          <a:xfrm>
            <a:off x="164246" y="1041010"/>
            <a:ext cx="11863507" cy="3761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87E4DCF-442D-4FB2-9D04-242585D2C2E0}"/>
                  </a:ext>
                </a:extLst>
              </p:cNvPr>
              <p:cNvSpPr txBox="1"/>
              <p:nvPr/>
            </p:nvSpPr>
            <p:spPr>
              <a:xfrm>
                <a:off x="9374814" y="1245098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3600" b="1">
                  <a:solidFill>
                    <a:srgbClr val="7030A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87E4DCF-442D-4FB2-9D04-242585D2C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814" y="1245098"/>
                <a:ext cx="46364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2BE17F2-A773-487E-8D03-2DDD43A3912B}"/>
                  </a:ext>
                </a:extLst>
              </p:cNvPr>
              <p:cNvSpPr txBox="1"/>
              <p:nvPr/>
            </p:nvSpPr>
            <p:spPr>
              <a:xfrm>
                <a:off x="9838454" y="1245098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>
                  <a:solidFill>
                    <a:srgbClr val="7030A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2BE17F2-A773-487E-8D03-2DDD43A39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454" y="1245098"/>
                <a:ext cx="46364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EF3A76E-6641-448B-97FA-8F413AA93EB0}"/>
                  </a:ext>
                </a:extLst>
              </p:cNvPr>
              <p:cNvSpPr txBox="1"/>
              <p:nvPr/>
            </p:nvSpPr>
            <p:spPr>
              <a:xfrm>
                <a:off x="10427392" y="1240555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EF3A76E-6641-448B-97FA-8F413AA93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392" y="1240555"/>
                <a:ext cx="46364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6AAEC8E-E402-4D35-A496-7C57B81989E7}"/>
                  </a:ext>
                </a:extLst>
              </p:cNvPr>
              <p:cNvSpPr txBox="1"/>
              <p:nvPr/>
            </p:nvSpPr>
            <p:spPr>
              <a:xfrm>
                <a:off x="10916874" y="1234492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600" b="1" dirty="0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6AAEC8E-E402-4D35-A496-7C57B8198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874" y="1234492"/>
                <a:ext cx="46364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B74EA87-193D-43AC-9AFC-C7977DD92F6D}"/>
                  </a:ext>
                </a:extLst>
              </p:cNvPr>
              <p:cNvSpPr txBox="1"/>
              <p:nvPr/>
            </p:nvSpPr>
            <p:spPr>
              <a:xfrm>
                <a:off x="11380514" y="1242013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B74EA87-193D-43AC-9AFC-C7977DD92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0514" y="1242013"/>
                <a:ext cx="46364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14CC0DF0-007C-464D-B032-70096B251AF5}"/>
              </a:ext>
            </a:extLst>
          </p:cNvPr>
          <p:cNvSpPr txBox="1"/>
          <p:nvPr/>
        </p:nvSpPr>
        <p:spPr>
          <a:xfrm>
            <a:off x="1876706" y="1399912"/>
            <a:ext cx="5249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THPT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Lắk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huyện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Lắk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tỉnh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Đắk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Lắk</a:t>
            </a:r>
            <a:endParaRPr lang="en-US" sz="2000" b="1" dirty="0">
              <a:solidFill>
                <a:srgbClr val="0000CC"/>
              </a:solidFill>
              <a:latin typeface="UTM Swiss Condensed" panose="02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1E6C15-2287-457C-8CAD-1348957420CA}"/>
                  </a:ext>
                </a:extLst>
              </p:cNvPr>
              <p:cNvSpPr txBox="1"/>
              <p:nvPr/>
            </p:nvSpPr>
            <p:spPr>
              <a:xfrm>
                <a:off x="9373221" y="1741593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3600" b="1">
                  <a:solidFill>
                    <a:srgbClr val="7030A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1E6C15-2287-457C-8CAD-134895742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3221" y="1741593"/>
                <a:ext cx="46364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950886-AA15-4A4A-A5D1-1C9CBDCD010D}"/>
                  </a:ext>
                </a:extLst>
              </p:cNvPr>
              <p:cNvSpPr txBox="1"/>
              <p:nvPr/>
            </p:nvSpPr>
            <p:spPr>
              <a:xfrm>
                <a:off x="9849692" y="1741126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>
                  <a:solidFill>
                    <a:srgbClr val="7030A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950886-AA15-4A4A-A5D1-1C9CBDCD0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692" y="1741126"/>
                <a:ext cx="46364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E4BEA5C-6EED-460E-8EE9-FCC35CCF72BC}"/>
                  </a:ext>
                </a:extLst>
              </p:cNvPr>
              <p:cNvSpPr txBox="1"/>
              <p:nvPr/>
            </p:nvSpPr>
            <p:spPr>
              <a:xfrm>
                <a:off x="10405377" y="1757185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E4BEA5C-6EED-460E-8EE9-FCC35CCF7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377" y="1757185"/>
                <a:ext cx="46364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16664A-758E-46EA-9DF0-A44FCF91529B}"/>
                  </a:ext>
                </a:extLst>
              </p:cNvPr>
              <p:cNvSpPr txBox="1"/>
              <p:nvPr/>
            </p:nvSpPr>
            <p:spPr>
              <a:xfrm>
                <a:off x="10955565" y="1749664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600" b="1" dirty="0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16664A-758E-46EA-9DF0-A44FCF915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5565" y="1749664"/>
                <a:ext cx="46364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9DB2966-3738-48EB-8019-B4F87A67A1FA}"/>
                  </a:ext>
                </a:extLst>
              </p:cNvPr>
              <p:cNvSpPr txBox="1"/>
              <p:nvPr/>
            </p:nvSpPr>
            <p:spPr>
              <a:xfrm>
                <a:off x="11419205" y="1757185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9DB2966-3738-48EB-8019-B4F87A67A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9205" y="1757185"/>
                <a:ext cx="463640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2CBB46A9-AAEE-457B-B39E-D8A45CDEA130}"/>
              </a:ext>
            </a:extLst>
          </p:cNvPr>
          <p:cNvSpPr txBox="1"/>
          <p:nvPr/>
        </p:nvSpPr>
        <p:spPr>
          <a:xfrm>
            <a:off x="1876706" y="1887335"/>
            <a:ext cx="5668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THPT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Lắk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huyện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Lắk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tỉnh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Đắk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Lắk</a:t>
            </a:r>
            <a:endParaRPr lang="en-US" sz="2000" b="1" dirty="0">
              <a:solidFill>
                <a:srgbClr val="0000CC"/>
              </a:solidFill>
              <a:latin typeface="UTM Swiss Condensed" panose="02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742109C-C937-421B-BC15-48FFCEB0C0C9}"/>
                  </a:ext>
                </a:extLst>
              </p:cNvPr>
              <p:cNvSpPr txBox="1"/>
              <p:nvPr/>
            </p:nvSpPr>
            <p:spPr>
              <a:xfrm>
                <a:off x="9417361" y="2287360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3600" b="1">
                  <a:solidFill>
                    <a:srgbClr val="7030A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742109C-C937-421B-BC15-48FFCEB0C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361" y="2287360"/>
                <a:ext cx="463640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F2E953E-6C02-4E8F-B9E8-3796F483A250}"/>
                  </a:ext>
                </a:extLst>
              </p:cNvPr>
              <p:cNvSpPr txBox="1"/>
              <p:nvPr/>
            </p:nvSpPr>
            <p:spPr>
              <a:xfrm>
                <a:off x="9860204" y="2269763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>
                  <a:solidFill>
                    <a:srgbClr val="7030A0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F2E953E-6C02-4E8F-B9E8-3796F483A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204" y="2269763"/>
                <a:ext cx="46364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1BB56F5-B0DB-4D4F-846E-B2F247D99009}"/>
                  </a:ext>
                </a:extLst>
              </p:cNvPr>
              <p:cNvSpPr txBox="1"/>
              <p:nvPr/>
            </p:nvSpPr>
            <p:spPr>
              <a:xfrm>
                <a:off x="10428404" y="2301665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1BB56F5-B0DB-4D4F-846E-B2F247D99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404" y="2301665"/>
                <a:ext cx="463640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D37250-EA26-4237-8967-AF4B0AC3215A}"/>
                  </a:ext>
                </a:extLst>
              </p:cNvPr>
              <p:cNvSpPr txBox="1"/>
              <p:nvPr/>
            </p:nvSpPr>
            <p:spPr>
              <a:xfrm>
                <a:off x="10976528" y="2302842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600" b="1" dirty="0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D37250-EA26-4237-8967-AF4B0AC32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6528" y="2302842"/>
                <a:ext cx="463640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F64A6F9-5439-4F0E-9153-19EB15F82590}"/>
                  </a:ext>
                </a:extLst>
              </p:cNvPr>
              <p:cNvSpPr txBox="1"/>
              <p:nvPr/>
            </p:nvSpPr>
            <p:spPr>
              <a:xfrm>
                <a:off x="11440168" y="2310363"/>
                <a:ext cx="463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solidFill>
                    <a:schemeClr val="accent2">
                      <a:lumMod val="75000"/>
                    </a:schemeClr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F64A6F9-5439-4F0E-9153-19EB15F82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0168" y="2310363"/>
                <a:ext cx="463640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7DD8CC74-2168-4100-911C-B7D3035F9A7C}"/>
              </a:ext>
            </a:extLst>
          </p:cNvPr>
          <p:cNvSpPr txBox="1"/>
          <p:nvPr/>
        </p:nvSpPr>
        <p:spPr>
          <a:xfrm>
            <a:off x="1876706" y="2413518"/>
            <a:ext cx="5534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THPT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Lắk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huyện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Lắk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tỉnh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Đắk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</a:rPr>
              <a:t>Lắk</a:t>
            </a:r>
            <a:endParaRPr lang="en-US" sz="2000" b="1" dirty="0">
              <a:solidFill>
                <a:srgbClr val="0000CC"/>
              </a:solidFill>
              <a:latin typeface="UTM Swiss Condensed" panose="02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2378E4-CF36-4DD6-8D5E-E602E45316F9}"/>
              </a:ext>
            </a:extLst>
          </p:cNvPr>
          <p:cNvSpPr txBox="1"/>
          <p:nvPr/>
        </p:nvSpPr>
        <p:spPr>
          <a:xfrm>
            <a:off x="2278403" y="3373661"/>
            <a:ext cx="206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UTM Swiss Condensed" panose="02000500000000000000" pitchFamily="2" charset="0"/>
              </a:rPr>
              <a:t>0974.940.xxx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05C6C7-98C5-40C1-869E-4927080189A6}"/>
              </a:ext>
            </a:extLst>
          </p:cNvPr>
          <p:cNvSpPr txBox="1"/>
          <p:nvPr/>
        </p:nvSpPr>
        <p:spPr>
          <a:xfrm>
            <a:off x="5049488" y="3755421"/>
            <a:ext cx="633102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Hứa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Đậu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69, </a:t>
            </a: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thôn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5, </a:t>
            </a: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Đắk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Liêng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, 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huyện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Lắk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tỉnh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Đắk</a:t>
            </a:r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Lắk</a:t>
            </a:r>
            <a:endParaRPr lang="en-US" sz="2400" b="1" dirty="0">
              <a:solidFill>
                <a:srgbClr val="0000CC"/>
              </a:solidFill>
              <a:latin typeface="UTM Swiss Condensed" panose="02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AC7B53-BC11-4EA8-8299-869065EFB936}"/>
              </a:ext>
            </a:extLst>
          </p:cNvPr>
          <p:cNvSpPr txBox="1"/>
          <p:nvPr/>
        </p:nvSpPr>
        <p:spPr>
          <a:xfrm>
            <a:off x="1868156" y="2935499"/>
            <a:ext cx="2066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</a:rPr>
              <a:t>12A1</a:t>
            </a:r>
            <a:endParaRPr lang="en-US" b="1" dirty="0">
              <a:solidFill>
                <a:srgbClr val="0000CC"/>
              </a:solidFill>
              <a:latin typeface="UTM Swiss Condense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82" grpId="0"/>
      <p:bldP spid="31" grpId="0"/>
      <p:bldP spid="32" grpId="0"/>
      <p:bldP spid="33" grpId="0"/>
      <p:bldP spid="34" grpId="0"/>
      <p:bldP spid="35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iagram&#10;&#10;Description automatically generated with low confidence">
            <a:extLst>
              <a:ext uri="{FF2B5EF4-FFF2-40B4-BE49-F238E27FC236}">
                <a16:creationId xmlns:a16="http://schemas.microsoft.com/office/drawing/2014/main" id="{DBCA8A9D-86CA-46CE-8B92-81A28E011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t="45291" r="8446" b="29482"/>
          <a:stretch/>
        </p:blipFill>
        <p:spPr>
          <a:xfrm>
            <a:off x="22480" y="0"/>
            <a:ext cx="12064256" cy="530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4357" y="91810"/>
            <a:ext cx="4093487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Thi ĐH,CĐSP mới đánh “X”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1933" y="491920"/>
            <a:ext cx="29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Swiss Condensed" panose="02000500000000000000" pitchFamily="2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5516" y="1140925"/>
            <a:ext cx="2542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Sở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GD&amp;ĐT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Đắk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Lắk</a:t>
            </a:r>
            <a:endParaRPr lang="en-US" sz="2000" b="1" dirty="0">
              <a:solidFill>
                <a:srgbClr val="0000CC"/>
              </a:solidFill>
              <a:latin typeface="UTM Swiss Condensed" panose="02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37256" y="1179562"/>
            <a:ext cx="79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4  0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9142" y="1519256"/>
            <a:ext cx="391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THPT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Lắk</a:t>
            </a:r>
            <a:endParaRPr lang="en-US" sz="2000" b="1" dirty="0">
              <a:solidFill>
                <a:srgbClr val="0000CC"/>
              </a:solidFill>
              <a:latin typeface="UTM Swiss Condensed" panose="02000500000000000000" pitchFamily="2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525132" y="1508246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132" y="1508246"/>
                <a:ext cx="4636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874238" y="1508973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dirty="0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238" y="1508973"/>
                <a:ext cx="4636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200404" y="1521136"/>
                <a:ext cx="463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404" y="1521136"/>
                <a:ext cx="4636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944889" y="3070741"/>
            <a:ext cx="29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Swiss Condensed" panose="02000500000000000000" pitchFamily="2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760" y="3028582"/>
            <a:ext cx="29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Swiss Condensed" panose="02000500000000000000" pitchFamily="2" charset="0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2288" y="3059847"/>
            <a:ext cx="58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Swiss Condensed" panose="02000500000000000000" pitchFamily="2" charset="0"/>
              </a:rPr>
              <a:t>N1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79057" y="3035956"/>
            <a:ext cx="29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Swiss Condensed" panose="02000500000000000000" pitchFamily="2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58880" y="148301"/>
            <a:ext cx="29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Swiss Condensed" panose="02000500000000000000" pitchFamily="2" charset="0"/>
              </a:rPr>
              <a:t>x</a:t>
            </a:r>
          </a:p>
        </p:txBody>
      </p:sp>
      <p:pic>
        <p:nvPicPr>
          <p:cNvPr id="21" name="Picture 20" descr="Stop Bee">
            <a:extLst>
              <a:ext uri="{FF2B5EF4-FFF2-40B4-BE49-F238E27FC236}">
                <a16:creationId xmlns:a16="http://schemas.microsoft.com/office/drawing/2014/main" id="{BD4D90ED-0BC3-4933-8BC3-A930E2F2AE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881" y="4996169"/>
            <a:ext cx="1770021" cy="177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0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agram&#10;&#10;Description automatically generated with low confidence">
            <a:extLst>
              <a:ext uri="{FF2B5EF4-FFF2-40B4-BE49-F238E27FC236}">
                <a16:creationId xmlns:a16="http://schemas.microsoft.com/office/drawing/2014/main" id="{6FB43E56-934E-4DDC-B1BE-817AA4CBE4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70448" r="6193"/>
          <a:stretch/>
        </p:blipFill>
        <p:spPr>
          <a:xfrm>
            <a:off x="10045" y="681395"/>
            <a:ext cx="11409240" cy="5672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80018" y="630316"/>
            <a:ext cx="880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12A1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1236" y="941793"/>
            <a:ext cx="192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THPT </a:t>
            </a:r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Lắk</a:t>
            </a:r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Đắk</a:t>
            </a:r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Lắk</a:t>
            </a:r>
            <a:endParaRPr lang="en-US" b="1" dirty="0">
              <a:solidFill>
                <a:srgbClr val="0000CC"/>
              </a:solidFill>
              <a:latin typeface="UTM Swiss Condensed" panose="02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4763" y="1594182"/>
            <a:ext cx="206594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Không ghi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2866" y="2616632"/>
            <a:ext cx="68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65969" y="2616632"/>
            <a:ext cx="59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80418" y="2581189"/>
            <a:ext cx="60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2715" y="2096756"/>
            <a:ext cx="57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48367" y="2096756"/>
            <a:ext cx="59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81219" y="2065978"/>
            <a:ext cx="607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B47E2F-AC2E-426E-B22E-1353AC5E1FE4}"/>
              </a:ext>
            </a:extLst>
          </p:cNvPr>
          <p:cNvSpPr txBox="1"/>
          <p:nvPr/>
        </p:nvSpPr>
        <p:spPr>
          <a:xfrm>
            <a:off x="975157" y="2781244"/>
            <a:ext cx="16774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KÝ TÊN</a:t>
            </a:r>
          </a:p>
        </p:txBody>
      </p:sp>
      <p:pic>
        <p:nvPicPr>
          <p:cNvPr id="3" name="Picture 2" descr="Stop Bee">
            <a:extLst>
              <a:ext uri="{FF2B5EF4-FFF2-40B4-BE49-F238E27FC236}">
                <a16:creationId xmlns:a16="http://schemas.microsoft.com/office/drawing/2014/main" id="{B6801D04-2773-4C4B-8B0B-3A516EE599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295" y="3156636"/>
            <a:ext cx="1047092" cy="1047092"/>
          </a:xfrm>
          <a:prstGeom prst="rect">
            <a:avLst/>
          </a:prstGeom>
        </p:spPr>
      </p:pic>
      <p:pic>
        <p:nvPicPr>
          <p:cNvPr id="2050" name="Picture 2" descr="Hot girl ảnh thẻ' Thanh Hoá xinh đẹp, học giỏi, hát hay, mê võ thuật">
            <a:extLst>
              <a:ext uri="{FF2B5EF4-FFF2-40B4-BE49-F238E27FC236}">
                <a16:creationId xmlns:a16="http://schemas.microsoft.com/office/drawing/2014/main" id="{F1F1B7F2-9973-4CC4-88C5-0EEF2D5A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76" y="928914"/>
            <a:ext cx="2065948" cy="25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AF3943C-A14D-42FB-BA0C-1E42CE20C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t="5718" r="9841" b="86759"/>
          <a:stretch/>
        </p:blipFill>
        <p:spPr>
          <a:xfrm>
            <a:off x="0" y="139700"/>
            <a:ext cx="11812411" cy="15875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935156C-B143-47BC-BB06-18C038AB5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" t="12592" r="11330" b="74815"/>
          <a:stretch/>
        </p:blipFill>
        <p:spPr>
          <a:xfrm>
            <a:off x="-37514" y="2340708"/>
            <a:ext cx="12267028" cy="2790093"/>
          </a:xfrm>
          <a:prstGeom prst="rect">
            <a:avLst/>
          </a:prstGeom>
        </p:spPr>
      </p:pic>
      <p:pic>
        <p:nvPicPr>
          <p:cNvPr id="6" name="Picture 5" descr="Stop Bee">
            <a:extLst>
              <a:ext uri="{FF2B5EF4-FFF2-40B4-BE49-F238E27FC236}">
                <a16:creationId xmlns:a16="http://schemas.microsoft.com/office/drawing/2014/main" id="{50D059F7-75B3-4B8F-9EF0-3B76744CD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3" y="821399"/>
            <a:ext cx="1047092" cy="1047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DD4C0E-773D-4307-9165-B4782ED8D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068" y="2946637"/>
            <a:ext cx="516475" cy="516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7D3DD0-1FC1-45A4-BADE-3DCE38473063}"/>
              </a:ext>
            </a:extLst>
          </p:cNvPr>
          <p:cNvSpPr txBox="1"/>
          <p:nvPr/>
        </p:nvSpPr>
        <p:spPr>
          <a:xfrm>
            <a:off x="11505843" y="2974043"/>
            <a:ext cx="660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1931CE-9111-4DBE-99C5-A737ECFAF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13" y="3545404"/>
            <a:ext cx="553444" cy="5534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638BF6-E504-4328-99C3-1BA60431080F}"/>
              </a:ext>
            </a:extLst>
          </p:cNvPr>
          <p:cNvSpPr txBox="1"/>
          <p:nvPr/>
        </p:nvSpPr>
        <p:spPr>
          <a:xfrm>
            <a:off x="11632843" y="3591293"/>
            <a:ext cx="40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5FCD68-B85D-4416-ABB1-89146B957E38}"/>
              </a:ext>
            </a:extLst>
          </p:cNvPr>
          <p:cNvSpPr txBox="1"/>
          <p:nvPr/>
        </p:nvSpPr>
        <p:spPr>
          <a:xfrm>
            <a:off x="10714331" y="4204801"/>
            <a:ext cx="158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2   0   2   1</a:t>
            </a:r>
          </a:p>
        </p:txBody>
      </p:sp>
    </p:spTree>
    <p:extLst>
      <p:ext uri="{BB962C8B-B14F-4D97-AF65-F5344CB8AC3E}">
        <p14:creationId xmlns:p14="http://schemas.microsoft.com/office/powerpoint/2010/main" val="54383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3838F8-8761-4D25-92C3-540AE83A1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986471"/>
              </p:ext>
            </p:extLst>
          </p:nvPr>
        </p:nvGraphicFramePr>
        <p:xfrm>
          <a:off x="21179" y="1396185"/>
          <a:ext cx="725817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2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2600" baseline="0"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ưu tiên</a:t>
                      </a:r>
                      <a:endParaRPr lang="en-US" sz="2600">
                        <a:latin typeface="UTM Swiss Condensed" panose="02000500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Kí</a:t>
                      </a:r>
                      <a:r>
                        <a:rPr lang="en-US" sz="2600" baseline="0"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hiệu</a:t>
                      </a:r>
                      <a:endParaRPr lang="en-US" sz="2600">
                        <a:latin typeface="UTM Swiss Condensed" panose="02000500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600" baseline="0"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cộng</a:t>
                      </a:r>
                      <a:endParaRPr lang="en-US" sz="2600">
                        <a:latin typeface="UTM Swiss Condensed" panose="02000500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C00000"/>
                          </a:solidFill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>
                          <a:solidFill>
                            <a:srgbClr val="0000CC"/>
                          </a:solidFill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01, 02, 03, 04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FF0000"/>
                          </a:solidFill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>
                          <a:solidFill>
                            <a:srgbClr val="0000CC"/>
                          </a:solidFill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05, 06, 07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FF0000"/>
                          </a:solidFill>
                          <a:latin typeface="UTM Swiss Condensed" panose="02000500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22DFB13-2796-427B-ADBF-F123B9A9CDFF}"/>
              </a:ext>
            </a:extLst>
          </p:cNvPr>
          <p:cNvSpPr txBox="1"/>
          <p:nvPr/>
        </p:nvSpPr>
        <p:spPr>
          <a:xfrm>
            <a:off x="7601967" y="1309673"/>
            <a:ext cx="2657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Người DTTS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B6322A-F321-4027-80C7-8BFB82C5BC6F}"/>
                  </a:ext>
                </a:extLst>
              </p:cNvPr>
              <p:cNvSpPr txBox="1"/>
              <p:nvPr/>
            </p:nvSpPr>
            <p:spPr>
              <a:xfrm>
                <a:off x="9879866" y="1585818"/>
                <a:ext cx="185158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en-US" sz="6000" b="1">
                    <a:solidFill>
                      <a:srgbClr val="FF0000"/>
                    </a:solidFill>
                    <a:latin typeface="UTM Swiss Condensed" panose="02000500000000000000" pitchFamily="2" charset="0"/>
                    <a:ea typeface="Tahoma" panose="020B0604030504040204" pitchFamily="34" charset="0"/>
                    <a:cs typeface="Tahoma" panose="020B0604030504040204" pitchFamily="34" charset="0"/>
                  </a:rPr>
                  <a:t> 01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B6322A-F321-4027-80C7-8BFB82C5B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866" y="1585818"/>
                <a:ext cx="1851581" cy="1015663"/>
              </a:xfrm>
              <a:prstGeom prst="rect">
                <a:avLst/>
              </a:prstGeom>
              <a:blipFill>
                <a:blip r:embed="rId2"/>
                <a:stretch>
                  <a:fillRect t="-19162" r="-17162" b="-383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D332D20-197E-4936-B816-37F206A46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9" y="2981710"/>
            <a:ext cx="9052656" cy="13997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953AE92-BA1B-47BE-8F7A-D0FC203C5C44}"/>
              </a:ext>
            </a:extLst>
          </p:cNvPr>
          <p:cNvGrpSpPr/>
          <p:nvPr/>
        </p:nvGrpSpPr>
        <p:grpSpPr>
          <a:xfrm>
            <a:off x="21179" y="0"/>
            <a:ext cx="10342020" cy="492443"/>
            <a:chOff x="27404" y="890823"/>
            <a:chExt cx="10342020" cy="49244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CDF45D-B091-488D-800A-0C604BA70970}"/>
                </a:ext>
              </a:extLst>
            </p:cNvPr>
            <p:cNvSpPr txBox="1"/>
            <p:nvPr/>
          </p:nvSpPr>
          <p:spPr>
            <a:xfrm>
              <a:off x="268269" y="890823"/>
              <a:ext cx="10101155" cy="492443"/>
            </a:xfrm>
            <a:prstGeom prst="rect">
              <a:avLst/>
            </a:prstGeom>
            <a:solidFill>
              <a:srgbClr val="0060A7"/>
            </a:solidFill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rgbClr val="FFFF00"/>
                  </a:solidFill>
                  <a:latin typeface="UTM Swiss Condensed" panose="02000500000000000000" pitchFamily="2" charset="0"/>
                </a:rPr>
                <a:t>ĐỐI TƯỢNG ƯU TIÊN </a:t>
              </a:r>
              <a:r>
                <a:rPr lang="en-US" sz="2600" b="1">
                  <a:solidFill>
                    <a:schemeClr val="bg1"/>
                  </a:solidFill>
                  <a:latin typeface="UTM Swiss Condensed" panose="02000500000000000000" pitchFamily="2" charset="0"/>
                </a:rPr>
                <a:t>KHI ĐĂNG KÍ THI TUYỂN XÉT VÀO ĐẠI HỌC, CĐSP GV</a:t>
              </a:r>
              <a:endParaRPr lang="en-US" sz="2600" b="1">
                <a:solidFill>
                  <a:schemeClr val="bg1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034C4E-102D-4A42-B21A-08F84315AE10}"/>
                </a:ext>
              </a:extLst>
            </p:cNvPr>
            <p:cNvSpPr/>
            <p:nvPr/>
          </p:nvSpPr>
          <p:spPr>
            <a:xfrm flipH="1">
              <a:off x="27404" y="895586"/>
              <a:ext cx="172411" cy="468883"/>
            </a:xfrm>
            <a:prstGeom prst="rect">
              <a:avLst/>
            </a:prstGeom>
            <a:solidFill>
              <a:srgbClr val="0060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DAECEA2-3ECA-453A-914B-426719374D64}"/>
                </a:ext>
              </a:extLst>
            </p:cNvPr>
            <p:cNvSpPr/>
            <p:nvPr/>
          </p:nvSpPr>
          <p:spPr>
            <a:xfrm>
              <a:off x="48583" y="921560"/>
              <a:ext cx="130052" cy="1300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CE4E54-1377-44CD-A7DC-8B5040F9628E}"/>
                </a:ext>
              </a:extLst>
            </p:cNvPr>
            <p:cNvSpPr/>
            <p:nvPr/>
          </p:nvSpPr>
          <p:spPr>
            <a:xfrm>
              <a:off x="48583" y="1076796"/>
              <a:ext cx="130052" cy="1300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5EA63C8-A661-4D9B-99C9-237E5530C054}"/>
                </a:ext>
              </a:extLst>
            </p:cNvPr>
            <p:cNvSpPr/>
            <p:nvPr/>
          </p:nvSpPr>
          <p:spPr>
            <a:xfrm>
              <a:off x="48583" y="1223129"/>
              <a:ext cx="130052" cy="1300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5E7C632-4830-478A-837F-E0B869C61050}"/>
              </a:ext>
            </a:extLst>
          </p:cNvPr>
          <p:cNvSpPr/>
          <p:nvPr/>
        </p:nvSpPr>
        <p:spPr>
          <a:xfrm>
            <a:off x="7657724" y="2169740"/>
            <a:ext cx="15408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Thi ĐH</a:t>
            </a:r>
            <a:endParaRPr lang="vi-VN" sz="400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87A6E55-5CBE-4D31-A5FE-1D1AD504C84B}"/>
                  </a:ext>
                </a:extLst>
              </p:cNvPr>
              <p:cNvSpPr/>
              <p:nvPr/>
            </p:nvSpPr>
            <p:spPr>
              <a:xfrm>
                <a:off x="7231563" y="1412225"/>
                <a:ext cx="1026820" cy="1465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sz="4000" b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87A6E55-5CBE-4D31-A5FE-1D1AD504C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563" y="1412225"/>
                <a:ext cx="1026820" cy="14654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041A0BFF-DF36-4F06-B33D-0746DCC46B6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79" y="751995"/>
            <a:ext cx="12170821" cy="44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57720AA8-BE9B-4199-9733-68DFB2BE2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t="23802" r="5924" b="45634"/>
          <a:stretch/>
        </p:blipFill>
        <p:spPr>
          <a:xfrm>
            <a:off x="225083" y="293908"/>
            <a:ext cx="11715694" cy="63830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64827" y="5006689"/>
            <a:ext cx="930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TTN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24048" y="4983598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7720101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94226" y="5001099"/>
            <a:ext cx="1186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Y </a:t>
            </a:r>
            <a:r>
              <a:rPr lang="en-US" sz="2000" b="1" dirty="0" err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đa</a:t>
            </a:r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khoa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343702" y="5053914"/>
            <a:ext cx="644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 B00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35633" y="57950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4827" y="5345873"/>
            <a:ext cx="930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7030A0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TTN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37790" y="5318530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UTM Swiss Condensed" panose="02000500000000000000" pitchFamily="2" charset="0"/>
                <a:ea typeface="Tahoma" panose="020B0604030504040204" pitchFamily="34" charset="0"/>
                <a:cs typeface="Times New Roman" panose="02020603050405020304" pitchFamily="18" charset="0"/>
              </a:rPr>
              <a:t>7720301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83913" y="5349884"/>
            <a:ext cx="1327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Điều dưỡng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311801" y="5388407"/>
            <a:ext cx="644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 B00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1E3359-AC69-4C3F-8488-2D9C1FA0F0CE}"/>
              </a:ext>
            </a:extLst>
          </p:cNvPr>
          <p:cNvSpPr/>
          <p:nvPr/>
        </p:nvSpPr>
        <p:spPr>
          <a:xfrm>
            <a:off x="7520425" y="2603811"/>
            <a:ext cx="3305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68DFEB-1741-461E-A36F-DC13892C2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24"/>
            <a:ext cx="11904762" cy="402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44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9" grpId="0"/>
      <p:bldP spid="16" grpId="0"/>
      <p:bldP spid="17" grpId="0"/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e2d2d6732e19b9a2dfa23cd2f482a413c134f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393</Words>
  <Application>Microsoft Office PowerPoint</Application>
  <PresentationFormat>Widescreen</PresentationFormat>
  <Paragraphs>131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幼圆</vt:lpstr>
      <vt:lpstr>UTM Akashi</vt:lpstr>
      <vt:lpstr>Calibri</vt:lpstr>
      <vt:lpstr>UTM Kabel KT</vt:lpstr>
      <vt:lpstr>UTM Swiss Condensed</vt:lpstr>
      <vt:lpstr>Cambria Math</vt:lpstr>
      <vt:lpstr>Times New Roman</vt:lpstr>
      <vt:lpstr>Calibri Light</vt:lpstr>
      <vt:lpstr>Arial</vt:lpstr>
      <vt:lpstr>UTM Swiss 721 Black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GIẤY TỜ KÈM THEO HỒ SƠ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Alway Thinking</dc:creator>
  <cp:lastModifiedBy>Dell</cp:lastModifiedBy>
  <cp:revision>20</cp:revision>
  <dcterms:created xsi:type="dcterms:W3CDTF">2020-06-18T01:00:31Z</dcterms:created>
  <dcterms:modified xsi:type="dcterms:W3CDTF">2021-04-22T22:33:40Z</dcterms:modified>
</cp:coreProperties>
</file>